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263" r:id="rId3"/>
    <p:sldId id="282" r:id="rId4"/>
    <p:sldId id="265" r:id="rId5"/>
    <p:sldId id="267" r:id="rId6"/>
    <p:sldId id="280" r:id="rId7"/>
    <p:sldId id="289" r:id="rId8"/>
    <p:sldId id="290" r:id="rId9"/>
    <p:sldId id="291" r:id="rId10"/>
    <p:sldId id="279" r:id="rId11"/>
    <p:sldId id="288" r:id="rId12"/>
    <p:sldId id="284" r:id="rId13"/>
    <p:sldId id="257" r:id="rId14"/>
    <p:sldId id="258" r:id="rId15"/>
    <p:sldId id="259" r:id="rId16"/>
    <p:sldId id="260" r:id="rId17"/>
    <p:sldId id="286" r:id="rId18"/>
    <p:sldId id="266" r:id="rId19"/>
    <p:sldId id="269" r:id="rId20"/>
  </p:sldIdLst>
  <p:sldSz cx="12192000" cy="6858000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ED3"/>
    <a:srgbClr val="B7DFE8"/>
    <a:srgbClr val="F78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9" autoAdjust="0"/>
    <p:restoredTop sz="77273" autoAdjust="0"/>
  </p:normalViewPr>
  <p:slideViewPr>
    <p:cSldViewPr snapToGrid="0" snapToObjects="1">
      <p:cViewPr varScale="1">
        <p:scale>
          <a:sx n="69" d="100"/>
          <a:sy n="69" d="100"/>
        </p:scale>
        <p:origin x="264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FBC7A-F60A-814D-ADCD-AC6AD1FA53DF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AC753-795A-C541-9A59-EBA6544611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37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07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8187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8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>
                <a:sym typeface="Wingdings"/>
              </a:rPr>
              <a:t>We tried df.repartition before Although we are “introducing” some overheads, it’s actually getting better when looking at average query time comparison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6EE5A-06C2-C342-A626-16A8BA73E2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9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C753-795A-C541-9A59-EBA654461170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11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5537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488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24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667000" y="473273"/>
            <a:ext cx="6858001" cy="4152306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416969" y="4723805"/>
            <a:ext cx="7358063" cy="1000126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410766">
              <a:defRPr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5732859"/>
            <a:ext cx="7358063" cy="794743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590787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416969" y="2268141"/>
            <a:ext cx="7358063" cy="2321719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0274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247804" y="446484"/>
            <a:ext cx="3750469" cy="5777509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2193727" y="446484"/>
            <a:ext cx="3750469" cy="2803923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410766">
              <a:defRPr sz="4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3321844"/>
            <a:ext cx="3750469" cy="289321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410766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58761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1567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7804547" cy="442019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05594" indent="-305594" defTabSz="410766">
              <a:spcBef>
                <a:spcPts val="2950"/>
              </a:spcBef>
              <a:buSzPct val="145000"/>
              <a:buFontTx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2784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750094" indent="-305594" defTabSz="410766">
              <a:spcBef>
                <a:spcPts val="2950"/>
              </a:spcBef>
              <a:buSzPct val="145000"/>
              <a:buFontTx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7234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9459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114565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6247804" y="1821656"/>
            <a:ext cx="3750469" cy="4420196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1821656"/>
            <a:ext cx="3750469" cy="442019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232682" indent="-232682" defTabSz="410766">
              <a:spcBef>
                <a:spcPts val="2250"/>
              </a:spcBef>
              <a:buSzPct val="145000"/>
              <a:buFontTx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04132" indent="-232682" defTabSz="410766">
              <a:spcBef>
                <a:spcPts val="2250"/>
              </a:spcBef>
              <a:buSzPct val="145000"/>
              <a:buFontTx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75582" indent="-232682" defTabSz="410766">
              <a:spcBef>
                <a:spcPts val="2250"/>
              </a:spcBef>
              <a:buSzPct val="145000"/>
              <a:buFontTx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47032" indent="-232682" defTabSz="410766">
              <a:spcBef>
                <a:spcPts val="2250"/>
              </a:spcBef>
              <a:buSzPct val="145000"/>
              <a:buFontTx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18482" indent="-232682" defTabSz="410766">
              <a:spcBef>
                <a:spcPts val="2250"/>
              </a:spcBef>
              <a:buSzPct val="145000"/>
              <a:buFontTx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27709" y="6536531"/>
            <a:ext cx="331821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18397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892969"/>
            <a:ext cx="7804547" cy="5072063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05594" indent="-305594" defTabSz="410766">
              <a:spcBef>
                <a:spcPts val="2950"/>
              </a:spcBef>
              <a:buSzPct val="145000"/>
              <a:buFontTx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2784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750094" indent="-305594" defTabSz="410766">
              <a:spcBef>
                <a:spcPts val="2950"/>
              </a:spcBef>
              <a:buSzPct val="145000"/>
              <a:buFontTx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7234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94594" indent="-305594" defTabSz="410766">
              <a:spcBef>
                <a:spcPts val="2950"/>
              </a:spcBef>
              <a:buSzPct val="145000"/>
              <a:buFontTx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984526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247804" y="3580805"/>
            <a:ext cx="3750469" cy="2652118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247804" y="625078"/>
            <a:ext cx="3750469" cy="2652118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2193727" y="625078"/>
            <a:ext cx="3750469" cy="5607844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9407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3337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416969" y="4473773"/>
            <a:ext cx="7358063" cy="39049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410766">
              <a:spcBef>
                <a:spcPts val="0"/>
              </a:spcBef>
              <a:buSzTx/>
              <a:buFontTx/>
              <a:buNone/>
              <a:defRPr sz="16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416969" y="2965583"/>
            <a:ext cx="7358063" cy="498212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410766">
              <a:spcBef>
                <a:spcPts val="0"/>
              </a:spcBef>
              <a:buSzTx/>
              <a:buFontTx/>
              <a:buNone/>
              <a:defRPr sz="23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00394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524000" y="0"/>
            <a:ext cx="9144001" cy="68580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6947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17005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32336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14992" y="6354250"/>
            <a:ext cx="367409" cy="369330"/>
          </a:xfrm>
        </p:spPr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31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767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67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66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60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84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331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03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5C732-E5BC-A848-8264-70FEEADE8635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7A071-CEA9-FD4E-973E-9305959CA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62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14992" y="6354250"/>
            <a:ext cx="367409" cy="36933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 anchor="ctr">
            <a:spAutoFit/>
          </a:bodyPr>
          <a:lstStyle>
            <a:lvl1pPr algn="r" defTabSz="457200"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09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555171" marR="0" indent="-326571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762000" marR="0" indent="-30480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0515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2801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5087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17373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19659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2194560" marR="0" indent="-365760" algn="l" defTabSz="457200" latinLnBrk="0">
        <a:lnSpc>
          <a:spcPct val="10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annier90.xyz/" TargetMode="External"/><Relationship Id="rId2" Type="http://schemas.openxmlformats.org/officeDocument/2006/relationships/hyperlink" Target="http://wannier90.win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D1C39-6AAB-A24B-B045-D9D2F51A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Transition Metal </a:t>
            </a:r>
            <a:r>
              <a:rPr lang="en-US" dirty="0" err="1"/>
              <a:t>Dichalcogenide</a:t>
            </a:r>
            <a:r>
              <a:rPr lang="en-US" dirty="0"/>
              <a:t> Interlayer Coupling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BA9A-D22D-814D-97D8-B9736312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S. Fang, S. Torrisi, E. </a:t>
            </a:r>
            <a:r>
              <a:rPr lang="en-US" dirty="0" err="1"/>
              <a:t>Muramoto</a:t>
            </a:r>
            <a:r>
              <a:rPr lang="en-US" dirty="0"/>
              <a:t>, T. Zhao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70BF5-0639-1649-8F0F-B08992C7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40" y="2264323"/>
            <a:ext cx="6485320" cy="42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2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FE57B4-4B06-8240-9298-F63A27E7BE10}"/>
              </a:ext>
            </a:extLst>
          </p:cNvPr>
          <p:cNvSpPr/>
          <p:nvPr/>
        </p:nvSpPr>
        <p:spPr>
          <a:xfrm>
            <a:off x="3237677" y="3650287"/>
            <a:ext cx="5858360" cy="3122471"/>
          </a:xfrm>
          <a:prstGeom prst="roundRect">
            <a:avLst>
              <a:gd name="adj" fmla="val 97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AA9EC-E007-DF40-995E-9181E9912F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591" y="1155209"/>
            <a:ext cx="3293616" cy="2266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614C5-8E7C-9846-8F4E-96ABD0EE1ED3}"/>
              </a:ext>
            </a:extLst>
          </p:cNvPr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/>
              <a:t>Bottleneck when Building TBH: Query</a:t>
            </a:r>
          </a:p>
        </p:txBody>
      </p:sp>
      <p:sp>
        <p:nvSpPr>
          <p:cNvPr id="7" name="# header…">
            <a:extLst>
              <a:ext uri="{FF2B5EF4-FFF2-40B4-BE49-F238E27FC236}">
                <a16:creationId xmlns:a16="http://schemas.microsoft.com/office/drawing/2014/main" id="{0E711AAD-5C78-FF48-B4AE-9BC68AA498CF}"/>
              </a:ext>
            </a:extLst>
          </p:cNvPr>
          <p:cNvSpPr txBox="1"/>
          <p:nvPr/>
        </p:nvSpPr>
        <p:spPr>
          <a:xfrm>
            <a:off x="3716485" y="3997844"/>
            <a:ext cx="4845592" cy="1549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 hangingPunct="0">
              <a:defRPr sz="3100" b="0"/>
            </a:pPr>
            <a:r>
              <a:rPr kumimoji="0" sz="8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header</a:t>
            </a:r>
          </a:p>
          <a:p>
            <a:pPr defTabSz="410766" hangingPunct="0">
              <a:defRPr sz="3100"/>
            </a:pPr>
            <a:r>
              <a:rPr kumimoji="0" sz="8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atom_from_type,atom_from_orbital,atom_from_index,atom_to_type,atom_to_orbital,atom_to_index,hop_vec_x,hop_vec_y,hop_vec_z,ham_real,ham_imag,a1_x,a1_y,a2_x,a2_y,layer_h</a:t>
            </a:r>
          </a:p>
          <a:p>
            <a:pPr defTabSz="410766" hangingPunct="0">
              <a:defRPr sz="3100" b="0"/>
            </a:pPr>
            <a:endParaRPr kumimoji="0" sz="8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0766" hangingPunct="0">
              <a:defRPr sz="3100" b="0"/>
            </a:pPr>
            <a:r>
              <a:rPr kumimoji="0" sz="8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Ta,dz2,1,Ta,dz2,1,14.350000000000001,-28.169,0.0,-1.2e-05,0.0,2.87,-1.657,2.87,1.657,5.988</a:t>
            </a:r>
          </a:p>
          <a:p>
            <a:pPr defTabSz="410766" hangingPunct="0">
              <a:defRPr sz="3100" b="0"/>
            </a:pPr>
            <a:r>
              <a:rPr kumimoji="0" sz="8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Ta,dz2,1,Ta,dxz,2,14.350000000000001,-28.169,0.0,1.5e-05,-0.0,2.87,-1.657,2.87,1.657,5.988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8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Ta,dz2,1,Ta,dyz,3,14.350000000000001,-28.169,0.0,-0.0,-0.0,2.87,-1.657,2.87,1.657,5.988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8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Ta,dz2,1,Ta,dx2y2,4,14.350000000000001,-28.169,0.0,6.5e-06,0.0,2.87,-1.657,2.87,1.657,5.988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8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Ta,dz2,1,Ta,dxy,5,14.350000000000001,-28.169,0.0,0.0,0.0,2.87,-1.657,2.87,1.657,5.988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8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Ta,dz2,1,Ta,dz2,6,14.350000000000001,-28.169,5.988,3.5e-06,0.0,2.87,-1.657,2.87,1.657,5.988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8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Ta,dz2,1,Ta,dxz,7,14.350000000000001,-28.169,5.988,-1.45e-05,-0.0,2.87,-1.657,2.87,1.657,5.988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8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Ta,dz2,1,Ta,dyz,8,14.350000000000001,-28.169,5.988,0.0,-0.0,2.87,-1.657,2.87,1.657,5.988</a:t>
            </a:r>
          </a:p>
        </p:txBody>
      </p:sp>
      <p:sp>
        <p:nvSpPr>
          <p:cNvPr id="8" name="# header…">
            <a:extLst>
              <a:ext uri="{FF2B5EF4-FFF2-40B4-BE49-F238E27FC236}">
                <a16:creationId xmlns:a16="http://schemas.microsoft.com/office/drawing/2014/main" id="{D04B5193-77B4-9449-86BA-65ED1BEF3711}"/>
              </a:ext>
            </a:extLst>
          </p:cNvPr>
          <p:cNvSpPr txBox="1"/>
          <p:nvPr/>
        </p:nvSpPr>
        <p:spPr>
          <a:xfrm>
            <a:off x="3554486" y="4195386"/>
            <a:ext cx="5169591" cy="1734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 hangingPunct="0">
              <a:defRPr sz="3100" b="0"/>
            </a:pPr>
            <a:r>
              <a:rPr kumimoji="0" sz="9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header</a:t>
            </a:r>
          </a:p>
          <a:p>
            <a:pPr defTabSz="410766" hangingPunct="0">
              <a:defRPr sz="3100"/>
            </a:pPr>
            <a:r>
              <a:rPr kumimoji="0" sz="9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atom_from_type,atom_from_orbital,atom_from_index,atom_to_type,atom_to_orbital,atom_to_index,hop_vec_x,hop_vec_y,hop_vec_z,ham_real,ham_imag,a1_x,a1_y,a2_x,a2_y,layer_h</a:t>
            </a:r>
          </a:p>
          <a:p>
            <a:pPr defTabSz="410766" hangingPunct="0">
              <a:defRPr sz="3100" b="0"/>
            </a:pPr>
            <a:endParaRPr kumimoji="0" sz="9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0766" hangingPunct="0">
              <a:defRPr sz="3100" b="0"/>
            </a:pPr>
            <a:r>
              <a:rPr kumimoji="0" sz="9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Ta,dz2,1,Ta,dz2,1,14.350000000000001,-28.169,0.0,-1.2e-05,0.0,2.87,-1.657,2.87,1.657,5.988</a:t>
            </a:r>
          </a:p>
          <a:p>
            <a:pPr defTabSz="410766" hangingPunct="0">
              <a:defRPr sz="3100" b="0"/>
            </a:pPr>
            <a:r>
              <a:rPr kumimoji="0" sz="9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Ta,dz2,1,Ta,dxz,2,14.350000000000001,-28.169,0.0,1.5e-05,-0.0,2.87,-1.657,2.87,1.657,5.988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9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Ta,dz2,1,Ta,dyz,3,14.350000000000001,-28.169,0.0,-0.0,-0.0,2.87,-1.657,2.87,1.657,5.988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9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Ta,dz2,1,Ta,dx2y2,4,14.350000000000001,-28.169,0.0,6.5e-06,0.0,2.87,-1.657,2.87,1.657,5.988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9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Ta,dz2,1,Ta,dxy,5,14.350000000000001,-28.169,0.0,0.0,0.0,2.87,-1.657,2.87,1.657,5.988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9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Ta,dz2,1,Ta,dz2,6,14.350000000000001,-28.169,5.988,3.5e-06,0.0,2.87,-1.657,2.87,1.657,5.988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9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Ta,dz2,1,Ta,dxz,7,14.350000000000001,-28.169,5.988,-1.45e-05,-0.0,2.87,-1.657,2.87,1.657,5.988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9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Ta,dz2,1,Ta,dyz,8,14.350000000000001,-28.169,5.988,0.0,-0.0,2.87,-1.657,2.87,1.657,5.988</a:t>
            </a:r>
          </a:p>
        </p:txBody>
      </p:sp>
      <p:sp>
        <p:nvSpPr>
          <p:cNvPr id="10" name="# header…">
            <a:extLst>
              <a:ext uri="{FF2B5EF4-FFF2-40B4-BE49-F238E27FC236}">
                <a16:creationId xmlns:a16="http://schemas.microsoft.com/office/drawing/2014/main" id="{A2E0E0C1-3DCF-D848-BA55-11B75AB67255}"/>
              </a:ext>
            </a:extLst>
          </p:cNvPr>
          <p:cNvSpPr txBox="1"/>
          <p:nvPr/>
        </p:nvSpPr>
        <p:spPr>
          <a:xfrm>
            <a:off x="3280103" y="4493038"/>
            <a:ext cx="5746701" cy="19187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 hangingPunct="0">
              <a:defRPr sz="3100" b="0"/>
            </a:pPr>
            <a:r>
              <a:rPr kumimoji="0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header</a:t>
            </a:r>
          </a:p>
          <a:p>
            <a:pPr defTabSz="410766" hangingPunct="0">
              <a:defRPr sz="3100"/>
            </a:pPr>
            <a:r>
              <a:rPr kumimoji="0" sz="10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atom_from_type,atom_from_orbital,</a:t>
            </a:r>
            <a:r>
              <a:rPr kumimoji="0" sz="1000" b="1" kern="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atom_from_index</a:t>
            </a:r>
            <a:r>
              <a:rPr kumimoji="0" sz="10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,atom_to_type,atom_to_orbital,</a:t>
            </a:r>
            <a:r>
              <a:rPr kumimoji="0" sz="1000" b="1" kern="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atom_to_index,</a:t>
            </a:r>
            <a:r>
              <a:rPr kumimoji="0" sz="1000" b="1" kern="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hop_vec_x,hop_vec_y,hop_vec_z,ham_real,</a:t>
            </a:r>
            <a:r>
              <a:rPr kumimoji="0" sz="10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ham_imag,a1_x,a1_y,a2_x,a2_y,layer_h</a:t>
            </a:r>
          </a:p>
          <a:p>
            <a:pPr defTabSz="410766" hangingPunct="0">
              <a:defRPr sz="3100" b="0"/>
            </a:pPr>
            <a:endParaRPr kumimoji="0" sz="10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0766" hangingPunct="0">
              <a:defRPr sz="3100" b="0"/>
            </a:pPr>
            <a:r>
              <a:rPr kumimoji="0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Ta,dz2,1,Ta,dz2,1,14.350000000000001,-28.169,0.0,-1.2e-05,0.0,2.87,-1.657,2.87,1.657,5.988</a:t>
            </a:r>
          </a:p>
          <a:p>
            <a:pPr defTabSz="410766" hangingPunct="0">
              <a:defRPr sz="3100" b="0"/>
            </a:pPr>
            <a:r>
              <a:rPr kumimoji="0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Ta,dz2,1,Ta,dxz,2,14.350000000000001,-28.169,0.0,1.5e-05,-0.0,2.87,-1.657,2.87,1.657,5.988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10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Ta,dz2,1,Ta,dyz,3,14.350000000000001,-28.169,0.0,-0.0,-0.0,2.87,-1.657,2.87,1.657,5.988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100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Ta,dz2,1,Ta,dx2y2,4,14.350000000000001,-28.169,0.0,6.5e-06,0.0,2.87,-1.657,2.87,1.657,5.988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0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Ta,dz2,1,Ta,dxy,5,14.350000000000001,-28.169,0.0,0.0,0.0,2.87,-1.657,2.87,1.657,5.988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0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Ta,dz2,1,Ta,dz2,6,14.350000000000001,-28.169,5.988,3.5e-06,0.0,2.87,-1.657,2.87,1.657,5.988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0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Ta,dz2,1,Ta,dxz,7,14.350000000000001,-28.169,5.988,-1.45e-05,-0.0,2.87,-1.657,2.87,1.657,5.988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00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Ta,dz2,1,Ta,dyz,8,14.350000000000001,-28.169,5.988,0.0,-0.0,2.87,-1.657,2.87,1.657,5.988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29574-7EF0-FC4E-92F8-1094C6F0BC31}"/>
              </a:ext>
            </a:extLst>
          </p:cNvPr>
          <p:cNvSpPr/>
          <p:nvPr/>
        </p:nvSpPr>
        <p:spPr>
          <a:xfrm>
            <a:off x="4525256" y="3646602"/>
            <a:ext cx="3538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Database with cleaned up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DE0A67-93B6-2340-92EE-AE62C1AB5B93}"/>
              </a:ext>
            </a:extLst>
          </p:cNvPr>
          <p:cNvSpPr/>
          <p:nvPr/>
        </p:nvSpPr>
        <p:spPr>
          <a:xfrm>
            <a:off x="-14472" y="3646602"/>
            <a:ext cx="283309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Keys</a:t>
            </a:r>
            <a:r>
              <a:rPr lang="en-US" sz="2400" b="1" dirty="0"/>
              <a:t> </a:t>
            </a:r>
          </a:p>
          <a:p>
            <a:pPr algn="ctr"/>
            <a:r>
              <a:rPr lang="en-US" sz="2400" dirty="0"/>
              <a:t>Atom pair</a:t>
            </a:r>
          </a:p>
          <a:p>
            <a:pPr algn="ctr"/>
            <a:r>
              <a:rPr lang="en-US" sz="2000" dirty="0"/>
              <a:t>“</a:t>
            </a:r>
            <a:r>
              <a:rPr lang="en-US" sz="2000" dirty="0" err="1"/>
              <a:t>atom_from_index</a:t>
            </a:r>
            <a:r>
              <a:rPr lang="en-US" sz="2000" dirty="0"/>
              <a:t>” </a:t>
            </a:r>
          </a:p>
          <a:p>
            <a:pPr algn="ctr"/>
            <a:r>
              <a:rPr lang="en-US" sz="2000" dirty="0"/>
              <a:t>“</a:t>
            </a:r>
            <a:r>
              <a:rPr lang="en-US" sz="2000" dirty="0" err="1"/>
              <a:t>atom_to_index</a:t>
            </a:r>
            <a:r>
              <a:rPr lang="en-US" sz="2000" dirty="0"/>
              <a:t>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9BDF36-4AC1-2147-B66D-A8A5AD52E146}"/>
              </a:ext>
            </a:extLst>
          </p:cNvPr>
          <p:cNvSpPr/>
          <p:nvPr/>
        </p:nvSpPr>
        <p:spPr>
          <a:xfrm>
            <a:off x="9897110" y="3736120"/>
            <a:ext cx="2009203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Values</a:t>
            </a:r>
          </a:p>
          <a:p>
            <a:pPr algn="ctr"/>
            <a:r>
              <a:rPr lang="en-US" sz="2400" dirty="0"/>
              <a:t>Displacements</a:t>
            </a:r>
          </a:p>
          <a:p>
            <a:pPr algn="ctr"/>
            <a:r>
              <a:rPr lang="en-US" dirty="0"/>
              <a:t>'</a:t>
            </a:r>
            <a:r>
              <a:rPr lang="en-US" dirty="0" err="1"/>
              <a:t>hop_vec_x</a:t>
            </a:r>
            <a:r>
              <a:rPr lang="en-US" dirty="0"/>
              <a:t>’</a:t>
            </a:r>
          </a:p>
          <a:p>
            <a:pPr algn="ctr"/>
            <a:r>
              <a:rPr lang="en-US" dirty="0"/>
              <a:t>'</a:t>
            </a:r>
            <a:r>
              <a:rPr lang="en-US" dirty="0" err="1"/>
              <a:t>hop_vec_y</a:t>
            </a:r>
            <a:r>
              <a:rPr lang="en-US" dirty="0"/>
              <a:t>’</a:t>
            </a:r>
          </a:p>
          <a:p>
            <a:pPr algn="ctr"/>
            <a:r>
              <a:rPr lang="en-US" dirty="0"/>
              <a:t>'</a:t>
            </a:r>
            <a:r>
              <a:rPr lang="en-US" dirty="0" err="1"/>
              <a:t>hop_vec_z</a:t>
            </a:r>
            <a:r>
              <a:rPr lang="en-US" dirty="0"/>
              <a:t>’</a:t>
            </a:r>
          </a:p>
          <a:p>
            <a:pPr algn="ctr"/>
            <a:endParaRPr lang="en-US" sz="1600" dirty="0"/>
          </a:p>
          <a:p>
            <a:pPr algn="ctr"/>
            <a:r>
              <a:rPr lang="en-US" sz="2400" dirty="0"/>
              <a:t>Coupling</a:t>
            </a:r>
          </a:p>
          <a:p>
            <a:pPr algn="ctr"/>
            <a:r>
              <a:rPr lang="en-US" dirty="0"/>
              <a:t>'</a:t>
            </a:r>
            <a:r>
              <a:rPr lang="en-US" dirty="0" err="1"/>
              <a:t>ham_real</a:t>
            </a:r>
            <a:r>
              <a:rPr lang="en-US" dirty="0"/>
              <a:t>'</a:t>
            </a:r>
          </a:p>
          <a:p>
            <a:pPr algn="ctr"/>
            <a:endParaRPr lang="en-US" sz="20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9126E95-95E2-5F41-ADD1-D43F8A60D573}"/>
              </a:ext>
            </a:extLst>
          </p:cNvPr>
          <p:cNvSpPr/>
          <p:nvPr/>
        </p:nvSpPr>
        <p:spPr>
          <a:xfrm>
            <a:off x="2507360" y="4948208"/>
            <a:ext cx="675165" cy="812944"/>
          </a:xfrm>
          <a:prstGeom prst="rightArrow">
            <a:avLst/>
          </a:prstGeom>
          <a:solidFill>
            <a:srgbClr val="24CE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B1D9E8-024D-4445-B5A3-64ABCD4C0277}"/>
              </a:ext>
            </a:extLst>
          </p:cNvPr>
          <p:cNvSpPr/>
          <p:nvPr/>
        </p:nvSpPr>
        <p:spPr>
          <a:xfrm>
            <a:off x="9164421" y="4948208"/>
            <a:ext cx="632394" cy="81294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EEFE-4128-8F43-946F-612566EB5797}"/>
              </a:ext>
            </a:extLst>
          </p:cNvPr>
          <p:cNvSpPr txBox="1"/>
          <p:nvPr/>
        </p:nvSpPr>
        <p:spPr>
          <a:xfrm>
            <a:off x="856300" y="1118334"/>
            <a:ext cx="56532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we want to do with the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TBH matrix using 400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Query the database ~300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80BD6B-8D29-4B42-B71A-F4CB7CEF8745}"/>
              </a:ext>
            </a:extLst>
          </p:cNvPr>
          <p:cNvSpPr txBox="1"/>
          <p:nvPr/>
        </p:nvSpPr>
        <p:spPr>
          <a:xfrm>
            <a:off x="856299" y="3089851"/>
            <a:ext cx="5653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“Query”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A6B41-5A3C-DD47-AABC-0AB14B33908B}"/>
              </a:ext>
            </a:extLst>
          </p:cNvPr>
          <p:cNvSpPr txBox="1"/>
          <p:nvPr/>
        </p:nvSpPr>
        <p:spPr>
          <a:xfrm>
            <a:off x="5533675" y="6394278"/>
            <a:ext cx="1397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400 files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4195543-24AD-3444-B19B-BCF8FEF3D2AD}"/>
              </a:ext>
            </a:extLst>
          </p:cNvPr>
          <p:cNvSpPr/>
          <p:nvPr/>
        </p:nvSpPr>
        <p:spPr>
          <a:xfrm>
            <a:off x="10802669" y="2660955"/>
            <a:ext cx="1038387" cy="1444420"/>
          </a:xfrm>
          <a:prstGeom prst="arc">
            <a:avLst>
              <a:gd name="adj1" fmla="val 16200000"/>
              <a:gd name="adj2" fmla="val 4064707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6D0C0-919E-1C4E-8BD0-D662995EE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33" y="1265015"/>
            <a:ext cx="5594067" cy="48312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46C400-DF93-064B-B13F-F957E1A9814E}"/>
              </a:ext>
            </a:extLst>
          </p:cNvPr>
          <p:cNvSpPr/>
          <p:nvPr/>
        </p:nvSpPr>
        <p:spPr>
          <a:xfrm>
            <a:off x="52199" y="2221028"/>
            <a:ext cx="6545734" cy="28007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def </a:t>
            </a:r>
            <a:r>
              <a:rPr lang="en-US" sz="1600" dirty="0" err="1"/>
              <a:t>load_orbitals_python</a:t>
            </a:r>
            <a:r>
              <a:rPr lang="en-US" sz="1600" dirty="0"/>
              <a:t>(</a:t>
            </a:r>
            <a:r>
              <a:rPr lang="en-US" sz="1600" dirty="0" err="1"/>
              <a:t>f,k,l,debug</a:t>
            </a:r>
            <a:r>
              <a:rPr lang="en-US" sz="1600" dirty="0"/>
              <a:t>=False):</a:t>
            </a:r>
          </a:p>
          <a:p>
            <a:r>
              <a:rPr lang="en-US" sz="1600" dirty="0"/>
              <a:t>    with open(</a:t>
            </a:r>
            <a:r>
              <a:rPr lang="en-US" sz="1600" dirty="0" err="1"/>
              <a:t>f,'r</a:t>
            </a:r>
            <a:r>
              <a:rPr lang="en-US" sz="1600" dirty="0"/>
              <a:t>') as f_: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thelines</a:t>
            </a:r>
            <a:r>
              <a:rPr lang="en-US" sz="1600" dirty="0"/>
              <a:t>=f_.</a:t>
            </a:r>
            <a:r>
              <a:rPr lang="en-US" sz="1600" dirty="0" err="1"/>
              <a:t>readlines</a:t>
            </a:r>
            <a:r>
              <a:rPr lang="en-US" sz="1600" dirty="0"/>
              <a:t>()[1:]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	hits = [</a:t>
            </a:r>
            <a:r>
              <a:rPr lang="en-US" sz="1600" dirty="0" err="1"/>
              <a:t>line.strip</a:t>
            </a:r>
            <a:r>
              <a:rPr lang="en-US" sz="1600" dirty="0"/>
              <a:t>().split(',') for line in </a:t>
            </a:r>
            <a:r>
              <a:rPr lang="en-US" sz="1600" dirty="0" err="1"/>
              <a:t>thelines</a:t>
            </a:r>
            <a:r>
              <a:rPr lang="en-US" sz="1600" dirty="0"/>
              <a:t> if ( (</a:t>
            </a:r>
            <a:r>
              <a:rPr lang="en-US" sz="1600" dirty="0" err="1"/>
              <a:t>int</a:t>
            </a:r>
            <a:r>
              <a:rPr lang="en-US" sz="1600" dirty="0"/>
              <a:t>(</a:t>
            </a:r>
            <a:r>
              <a:rPr lang="en-US" sz="1600" dirty="0" err="1"/>
              <a:t>line.split</a:t>
            </a:r>
            <a:r>
              <a:rPr lang="en-US" sz="1600" dirty="0"/>
              <a:t>(',')[2])==k 	and </a:t>
            </a:r>
            <a:r>
              <a:rPr lang="en-US" sz="1600" dirty="0" err="1"/>
              <a:t>line.split</a:t>
            </a:r>
            <a:r>
              <a:rPr lang="en-US" sz="1600" dirty="0"/>
              <a:t>(',')[5]==l) or (</a:t>
            </a:r>
            <a:r>
              <a:rPr lang="en-US" sz="1600" dirty="0" err="1"/>
              <a:t>int</a:t>
            </a:r>
            <a:r>
              <a:rPr lang="en-US" sz="1600" dirty="0"/>
              <a:t>(</a:t>
            </a:r>
            <a:r>
              <a:rPr lang="en-US" sz="1600" dirty="0" err="1"/>
              <a:t>line.split</a:t>
            </a:r>
            <a:r>
              <a:rPr lang="en-US" sz="1600" dirty="0"/>
              <a:t>(',')[2])==l and  	</a:t>
            </a:r>
            <a:r>
              <a:rPr lang="en-US" sz="1600" dirty="0" err="1"/>
              <a:t>int</a:t>
            </a:r>
            <a:r>
              <a:rPr lang="en-US" sz="1600" dirty="0"/>
              <a:t>(</a:t>
            </a:r>
            <a:r>
              <a:rPr lang="en-US" sz="1600" dirty="0" err="1"/>
              <a:t>line.split</a:t>
            </a:r>
            <a:r>
              <a:rPr lang="en-US" sz="1600" dirty="0"/>
              <a:t>(',')[5])==k)) ]</a:t>
            </a:r>
          </a:p>
          <a:p>
            <a:r>
              <a:rPr lang="en-US" sz="1600" dirty="0"/>
              <a:t>        </a:t>
            </a:r>
          </a:p>
          <a:p>
            <a:r>
              <a:rPr lang="en-US" sz="1600" dirty="0"/>
              <a:t>        if debug:</a:t>
            </a:r>
          </a:p>
          <a:p>
            <a:r>
              <a:rPr lang="en-US" sz="1600" dirty="0"/>
              <a:t>            print("Found %d hits" % </a:t>
            </a:r>
            <a:r>
              <a:rPr lang="en-US" sz="1600" dirty="0" err="1"/>
              <a:t>len</a:t>
            </a:r>
            <a:r>
              <a:rPr lang="en-US" sz="1600" dirty="0"/>
              <a:t>(hits))</a:t>
            </a:r>
          </a:p>
          <a:p>
            <a:r>
              <a:rPr lang="en-US" sz="1600" dirty="0"/>
              <a:t>	    return [[float(hit[n]) for n in [6,7,8,9]] for hit in hits]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5F7F52-5230-7041-8D5E-486E04E405C1}"/>
              </a:ext>
            </a:extLst>
          </p:cNvPr>
          <p:cNvSpPr/>
          <p:nvPr/>
        </p:nvSpPr>
        <p:spPr>
          <a:xfrm>
            <a:off x="804984" y="5535065"/>
            <a:ext cx="102949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Serial query took 13 s for 40 files, and multiprocessing improved it to 2 s</a:t>
            </a:r>
          </a:p>
          <a:p>
            <a:pPr algn="ctr"/>
            <a:r>
              <a:rPr lang="en-US" sz="2400" dirty="0"/>
              <a:t>Still slow since we query ~300 times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0275B-DBA8-DC42-A5F3-7F55E586C947}"/>
              </a:ext>
            </a:extLst>
          </p:cNvPr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/>
              <a:t>Serial Query with Standard Python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E2F5CE-33CF-1C47-9C85-2539CE294CCC}"/>
              </a:ext>
            </a:extLst>
          </p:cNvPr>
          <p:cNvSpPr/>
          <p:nvPr/>
        </p:nvSpPr>
        <p:spPr>
          <a:xfrm>
            <a:off x="9110486" y="1045440"/>
            <a:ext cx="2882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AWS 1 m4.4xlarge instance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E705DF-693A-0248-9610-BCF615B40AE2}"/>
              </a:ext>
            </a:extLst>
          </p:cNvPr>
          <p:cNvSpPr txBox="1"/>
          <p:nvPr/>
        </p:nvSpPr>
        <p:spPr>
          <a:xfrm>
            <a:off x="510905" y="1164549"/>
            <a:ext cx="7591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Serial query on AWS instance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Multiprocessing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25097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BA6D66-9D7E-074A-A1A4-564C446032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3959" y="3013744"/>
            <a:ext cx="5253423" cy="3817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17D65-F8C5-3541-9F3E-E76D26C75CA0}"/>
              </a:ext>
            </a:extLst>
          </p:cNvPr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/>
              <a:t>Query with Spark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F5CBCE-8E5C-834B-98B0-B3AA9DB9B4FF}"/>
              </a:ext>
            </a:extLst>
          </p:cNvPr>
          <p:cNvSpPr/>
          <p:nvPr/>
        </p:nvSpPr>
        <p:spPr>
          <a:xfrm>
            <a:off x="1407208" y="1536416"/>
            <a:ext cx="9581091" cy="14773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spark.read.format</a:t>
            </a:r>
            <a:r>
              <a:rPr lang="en-US" dirty="0"/>
              <a:t>("csv").option("header", "true").load(files)</a:t>
            </a:r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df.select</a:t>
            </a:r>
            <a:r>
              <a:rPr lang="en-US" dirty="0"/>
              <a:t>(‘atom_from_index’,‘atom_to_index’,‘hop_vec_x’,‘</a:t>
            </a:r>
            <a:r>
              <a:rPr lang="en-US" dirty="0" err="1"/>
              <a:t>hop_vec_y</a:t>
            </a:r>
            <a:r>
              <a:rPr lang="en-US" dirty="0"/>
              <a:t>’, ‘</a:t>
            </a:r>
            <a:r>
              <a:rPr lang="en-US" dirty="0" err="1"/>
              <a:t>hop_vec_z</a:t>
            </a:r>
            <a:r>
              <a:rPr lang="en-US" dirty="0"/>
              <a:t>’, ‘</a:t>
            </a:r>
            <a:r>
              <a:rPr lang="en-US" dirty="0" err="1"/>
              <a:t>ham_real</a:t>
            </a:r>
            <a:r>
              <a:rPr lang="en-US" dirty="0"/>
              <a:t>’) </a:t>
            </a:r>
          </a:p>
          <a:p>
            <a:r>
              <a:rPr lang="ja-JP" altLang="en-US"/>
              <a:t>　　　</a:t>
            </a:r>
            <a:r>
              <a:rPr lang="en-US" dirty="0"/>
              <a:t>.repartition('</a:t>
            </a:r>
            <a:r>
              <a:rPr lang="en-US" dirty="0" err="1"/>
              <a:t>atom_from_index</a:t>
            </a:r>
            <a:r>
              <a:rPr lang="en-US" dirty="0"/>
              <a:t>', '</a:t>
            </a:r>
            <a:r>
              <a:rPr lang="en-US" dirty="0" err="1"/>
              <a:t>atom_to_index</a:t>
            </a:r>
            <a:r>
              <a:rPr lang="en-US" dirty="0"/>
              <a:t>’)</a:t>
            </a:r>
          </a:p>
          <a:p>
            <a:r>
              <a:rPr lang="en-US" dirty="0"/>
              <a:t>df2 = </a:t>
            </a:r>
            <a:r>
              <a:rPr lang="en-US" dirty="0" err="1"/>
              <a:t>df.filter</a:t>
            </a:r>
            <a:r>
              <a:rPr lang="en-US" dirty="0"/>
              <a:t>((</a:t>
            </a:r>
            <a:r>
              <a:rPr lang="en-US" dirty="0" err="1"/>
              <a:t>df.atom_from_index</a:t>
            </a:r>
            <a:r>
              <a:rPr lang="en-US" dirty="0"/>
              <a:t> == '11') &amp; (</a:t>
            </a:r>
            <a:r>
              <a:rPr lang="en-US" dirty="0" err="1"/>
              <a:t>df.atom_to_index</a:t>
            </a:r>
            <a:r>
              <a:rPr lang="en-US" dirty="0"/>
              <a:t> == '11'))</a:t>
            </a:r>
          </a:p>
          <a:p>
            <a:r>
              <a:rPr lang="en-US" dirty="0"/>
              <a:t>df2_np = </a:t>
            </a:r>
            <a:r>
              <a:rPr lang="en-US" dirty="0" err="1"/>
              <a:t>np.array</a:t>
            </a:r>
            <a:r>
              <a:rPr lang="en-US" dirty="0"/>
              <a:t>(df2.select('hop_vec_x','hop_vec_y','hop_vec_z','</a:t>
            </a:r>
            <a:r>
              <a:rPr lang="en-US" dirty="0" err="1"/>
              <a:t>ham_real</a:t>
            </a:r>
            <a:r>
              <a:rPr lang="en-US" dirty="0"/>
              <a:t>').collect())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6F13A7-8724-CF4C-9A10-D909E3CEB005}"/>
              </a:ext>
            </a:extLst>
          </p:cNvPr>
          <p:cNvSpPr/>
          <p:nvPr/>
        </p:nvSpPr>
        <p:spPr>
          <a:xfrm>
            <a:off x="1168048" y="3506651"/>
            <a:ext cx="422020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Spark cluster 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m4.2xlarge instances (8 vCPU)</a:t>
            </a:r>
          </a:p>
          <a:p>
            <a:r>
              <a:rPr lang="en-US" sz="2000" dirty="0"/>
              <a:t>Not much improvement after 10 cores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m4.4xlarge instances (16 vCPU)</a:t>
            </a:r>
            <a:br>
              <a:rPr lang="en-US" sz="2000" dirty="0"/>
            </a:br>
            <a:r>
              <a:rPr lang="en-US" sz="2000" dirty="0"/>
              <a:t>(1 master, 2 workers)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3B5FB-E6F2-3749-8568-990CD4901474}"/>
              </a:ext>
            </a:extLst>
          </p:cNvPr>
          <p:cNvSpPr txBox="1"/>
          <p:nvPr/>
        </p:nvSpPr>
        <p:spPr>
          <a:xfrm>
            <a:off x="619393" y="1012186"/>
            <a:ext cx="759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Dataframe.filter</a:t>
            </a:r>
            <a:r>
              <a:rPr lang="en-US" sz="2400" dirty="0"/>
              <a:t>()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18" y="5534069"/>
            <a:ext cx="4359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400" dirty="0"/>
              <a:t>Not much different from multiprocessing</a:t>
            </a:r>
          </a:p>
        </p:txBody>
      </p:sp>
    </p:spTree>
    <p:extLst>
      <p:ext uri="{BB962C8B-B14F-4D97-AF65-F5344CB8AC3E}">
        <p14:creationId xmlns:p14="http://schemas.microsoft.com/office/powerpoint/2010/main" val="199856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/>
              <a:t>Advanced Spark features: Spark SQL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893" y="2443099"/>
            <a:ext cx="10427942" cy="37475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1888" y="985836"/>
            <a:ext cx="746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Spark SQL: Spark module for structured data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9785" y="1519769"/>
            <a:ext cx="983895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df.registerTempTable</a:t>
            </a:r>
            <a:r>
              <a:rPr lang="en-US" dirty="0"/>
              <a:t>("Temp")</a:t>
            </a:r>
          </a:p>
          <a:p>
            <a:r>
              <a:rPr lang="en-US" dirty="0" err="1"/>
              <a:t>spark.sql</a:t>
            </a:r>
            <a:r>
              <a:rPr lang="en-US" dirty="0"/>
              <a:t>(“</a:t>
            </a:r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dirty="0" err="1"/>
              <a:t>hop_vec_x</a:t>
            </a:r>
            <a:r>
              <a:rPr lang="en-US" dirty="0"/>
              <a:t>, </a:t>
            </a:r>
            <a:r>
              <a:rPr lang="en-US" dirty="0" err="1"/>
              <a:t>hop_vec_y</a:t>
            </a:r>
            <a:r>
              <a:rPr lang="en-US" dirty="0"/>
              <a:t>, </a:t>
            </a:r>
            <a:r>
              <a:rPr lang="en-US" dirty="0" err="1"/>
              <a:t>hop_vec_z</a:t>
            </a:r>
            <a:r>
              <a:rPr lang="en-US" dirty="0"/>
              <a:t>, </a:t>
            </a:r>
            <a:r>
              <a:rPr lang="en-US" dirty="0" err="1"/>
              <a:t>ham_real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Temp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dirty="0" err="1"/>
              <a:t>atom_from_index</a:t>
            </a:r>
            <a:r>
              <a:rPr lang="en-US" dirty="0"/>
              <a:t> = '11' AND </a:t>
            </a:r>
            <a:r>
              <a:rPr lang="en-US" dirty="0" err="1"/>
              <a:t>atom_to_index</a:t>
            </a:r>
            <a:r>
              <a:rPr lang="en-US" dirty="0"/>
              <a:t> = '11'")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7843" y="6190639"/>
            <a:ext cx="8482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Spark SQL on a </a:t>
            </a:r>
            <a:r>
              <a:rPr lang="en-US" sz="2400" dirty="0" err="1"/>
              <a:t>dataframe</a:t>
            </a:r>
            <a:r>
              <a:rPr lang="en-US" sz="2400" dirty="0"/>
              <a:t>: a little faster but still not good enough</a:t>
            </a:r>
          </a:p>
        </p:txBody>
      </p:sp>
    </p:spTree>
    <p:extLst>
      <p:ext uri="{BB962C8B-B14F-4D97-AF65-F5344CB8AC3E}">
        <p14:creationId xmlns:p14="http://schemas.microsoft.com/office/powerpoint/2010/main" val="333101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39" y="2187296"/>
            <a:ext cx="5317806" cy="40447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" y="1037771"/>
            <a:ext cx="759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Run Spark SQL on a better partitioned data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5479129"/>
            <a:ext cx="450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is-IS" sz="2400" dirty="0">
                <a:sym typeface="Wingdings"/>
              </a:rPr>
              <a:t>Average query time comparison</a:t>
            </a:r>
            <a:endParaRPr lang="en-US" sz="24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706732" y="2470604"/>
            <a:ext cx="2619277" cy="2414034"/>
            <a:chOff x="685800" y="1934769"/>
            <a:chExt cx="2619277" cy="2414034"/>
          </a:xfrm>
        </p:grpSpPr>
        <p:sp>
          <p:nvSpPr>
            <p:cNvPr id="8" name="TextBox 7"/>
            <p:cNvSpPr txBox="1"/>
            <p:nvPr/>
          </p:nvSpPr>
          <p:spPr>
            <a:xfrm>
              <a:off x="685800" y="1934769"/>
              <a:ext cx="613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path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7231" y="2154870"/>
              <a:ext cx="381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21157" y="2389259"/>
              <a:ext cx="659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/>
                <a:t>able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76991" y="2263316"/>
              <a:ext cx="110982" cy="82826"/>
              <a:chOff x="3211268" y="2339536"/>
              <a:chExt cx="234389" cy="241019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3214687" y="2339536"/>
                <a:ext cx="0" cy="2343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3328463" y="2463360"/>
                <a:ext cx="0" cy="2343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1078385" y="2475218"/>
              <a:ext cx="110982" cy="82826"/>
              <a:chOff x="3211268" y="2339536"/>
              <a:chExt cx="234389" cy="24101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3214687" y="2339536"/>
                <a:ext cx="0" cy="2343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3328463" y="2463360"/>
                <a:ext cx="0" cy="2343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>
              <a:off x="1450959" y="2679028"/>
              <a:ext cx="0" cy="109136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603289" y="2630947"/>
              <a:ext cx="14805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orbital from = 1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780761" y="2969165"/>
              <a:ext cx="0" cy="30840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952514" y="2822966"/>
              <a:ext cx="12527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 dirty="0"/>
                <a:t>…</a:t>
              </a:r>
              <a:endParaRPr lang="en-US" sz="1600" dirty="0"/>
            </a:p>
            <a:p>
              <a:r>
                <a:rPr lang="en-US" sz="1600" dirty="0"/>
                <a:t>orbital to = 2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450959" y="2812761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786239" y="3035500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769827" y="3244171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603289" y="3304496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/>
                <a:t>…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1450959" y="3486310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603289" y="3588578"/>
              <a:ext cx="1584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orbital from = 21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450959" y="3770392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776349" y="3910227"/>
              <a:ext cx="0" cy="30840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948102" y="3764028"/>
              <a:ext cx="13569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600" dirty="0"/>
                <a:t>…</a:t>
              </a:r>
              <a:endParaRPr lang="en-US" sz="1600" dirty="0"/>
            </a:p>
            <a:p>
              <a:r>
                <a:rPr lang="en-US" sz="1600" dirty="0"/>
                <a:t>orbital to = 22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781827" y="3976562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765415" y="4185233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1967585" y="1714157"/>
            <a:ext cx="81518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df.write.partitionBy</a:t>
            </a:r>
            <a:r>
              <a:rPr lang="en-US" dirty="0"/>
              <a:t>(‘orbital from’, ‘orbital to’).format(parquet).save(‘path to table’)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71891" y="5006143"/>
            <a:ext cx="421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query: 2s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rgbClr val="C00000"/>
                </a:solidFill>
                <a:sym typeface="Wingdings"/>
              </a:rPr>
              <a:t>0.4s</a:t>
            </a:r>
            <a:r>
              <a:rPr lang="en-US" dirty="0">
                <a:sym typeface="Wingdings"/>
              </a:rPr>
              <a:t> (for 40 </a:t>
            </a:r>
            <a:r>
              <a:rPr lang="en-US" dirty="0" err="1">
                <a:sym typeface="Wingdings"/>
              </a:rPr>
              <a:t>datafiles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09" y="2503458"/>
            <a:ext cx="3269335" cy="230212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>
                <a:sym typeface="Wingdings"/>
              </a:rPr>
              <a:t>Further Improvement for Spark SQL</a:t>
            </a:r>
            <a:endParaRPr lang="is-IS" sz="3600" dirty="0"/>
          </a:p>
        </p:txBody>
      </p:sp>
    </p:spTree>
    <p:extLst>
      <p:ext uri="{BB962C8B-B14F-4D97-AF65-F5344CB8AC3E}">
        <p14:creationId xmlns:p14="http://schemas.microsoft.com/office/powerpoint/2010/main" val="116590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9785" y="308234"/>
            <a:ext cx="999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600" dirty="0">
                <a:sym typeface="Wingdings"/>
              </a:rPr>
              <a:t>Performance Tuning</a:t>
            </a:r>
            <a:endParaRPr lang="is-I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65760" y="1048700"/>
            <a:ext cx="3099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/>
              <a:t>Caching Data In Memory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60" y="2529411"/>
            <a:ext cx="349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/>
              <a:t>Other Configuration Options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5447" y="3055224"/>
            <a:ext cx="7974556" cy="3570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5926" y="1480378"/>
            <a:ext cx="5624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dirty="0"/>
              <a:t>The whole </a:t>
            </a:r>
            <a:r>
              <a:rPr lang="en-US" dirty="0" err="1"/>
              <a:t>dataframe</a:t>
            </a:r>
            <a:r>
              <a:rPr lang="en-US" dirty="0"/>
              <a:t> is too big to cache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dirty="0"/>
              <a:t>Spark SQL caches Parquet data for better performance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207" y="954565"/>
            <a:ext cx="3703356" cy="26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726B15C-E2A8-6D44-AFFE-DA9BB1EE88C2}"/>
              </a:ext>
            </a:extLst>
          </p:cNvPr>
          <p:cNvGrpSpPr/>
          <p:nvPr/>
        </p:nvGrpSpPr>
        <p:grpSpPr>
          <a:xfrm>
            <a:off x="470743" y="343892"/>
            <a:ext cx="2065281" cy="2201917"/>
            <a:chOff x="2138858" y="856593"/>
            <a:chExt cx="746230" cy="7987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E6DE59-2957-0C45-AB82-B448AE9551D5}"/>
                </a:ext>
              </a:extLst>
            </p:cNvPr>
            <p:cNvSpPr/>
            <p:nvPr/>
          </p:nvSpPr>
          <p:spPr>
            <a:xfrm>
              <a:off x="2359131" y="1387366"/>
              <a:ext cx="252248" cy="2680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AFC7C85-2557-8643-B047-34BC61513E79}"/>
                </a:ext>
              </a:extLst>
            </p:cNvPr>
            <p:cNvSpPr/>
            <p:nvPr/>
          </p:nvSpPr>
          <p:spPr>
            <a:xfrm>
              <a:off x="2632840" y="1114097"/>
              <a:ext cx="252248" cy="2680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A4384D-994B-034F-BB0E-2AB6BAB0C4DB}"/>
                </a:ext>
              </a:extLst>
            </p:cNvPr>
            <p:cNvSpPr/>
            <p:nvPr/>
          </p:nvSpPr>
          <p:spPr>
            <a:xfrm>
              <a:off x="2138858" y="1140370"/>
              <a:ext cx="252248" cy="2680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4010462-B9E7-CC43-820A-3EC71D882CD4}"/>
                </a:ext>
              </a:extLst>
            </p:cNvPr>
            <p:cNvSpPr/>
            <p:nvPr/>
          </p:nvSpPr>
          <p:spPr>
            <a:xfrm>
              <a:off x="2380593" y="856593"/>
              <a:ext cx="252248" cy="2680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FDEAA5-8CAF-0E4C-B5B8-7A3697F81C4B}"/>
              </a:ext>
            </a:extLst>
          </p:cNvPr>
          <p:cNvGrpSpPr/>
          <p:nvPr/>
        </p:nvGrpSpPr>
        <p:grpSpPr>
          <a:xfrm>
            <a:off x="611008" y="343892"/>
            <a:ext cx="1925016" cy="2033753"/>
            <a:chOff x="3394843" y="851337"/>
            <a:chExt cx="746230" cy="798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F3A090-0C55-EA43-8F85-D9BF5A744EBA}"/>
                </a:ext>
              </a:extLst>
            </p:cNvPr>
            <p:cNvSpPr/>
            <p:nvPr/>
          </p:nvSpPr>
          <p:spPr>
            <a:xfrm>
              <a:off x="3620813" y="1382110"/>
              <a:ext cx="252248" cy="26801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B97846-ED5A-5144-8C3F-A1C082D9A259}"/>
                </a:ext>
              </a:extLst>
            </p:cNvPr>
            <p:cNvSpPr/>
            <p:nvPr/>
          </p:nvSpPr>
          <p:spPr>
            <a:xfrm>
              <a:off x="3888825" y="1108841"/>
              <a:ext cx="252248" cy="26801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CBB7A5-6CAF-1247-B0A1-E79049E421F6}"/>
                </a:ext>
              </a:extLst>
            </p:cNvPr>
            <p:cNvSpPr/>
            <p:nvPr/>
          </p:nvSpPr>
          <p:spPr>
            <a:xfrm>
              <a:off x="3394843" y="1135114"/>
              <a:ext cx="252248" cy="26801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BED0606-44A4-3B49-B529-237C1FB68B9D}"/>
                </a:ext>
              </a:extLst>
            </p:cNvPr>
            <p:cNvSpPr/>
            <p:nvPr/>
          </p:nvSpPr>
          <p:spPr>
            <a:xfrm>
              <a:off x="3636578" y="851337"/>
              <a:ext cx="252248" cy="26801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47636B6-77C4-C94E-9FB7-A544598A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550" y="1335071"/>
            <a:ext cx="5306053" cy="5388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9725D3-8BDE-4A49-A3AD-23E80527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93" y="1394530"/>
            <a:ext cx="5264596" cy="51848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9E5FD1-E01B-0B4D-A583-63EAD18BD5B0}"/>
              </a:ext>
            </a:extLst>
          </p:cNvPr>
          <p:cNvSpPr txBox="1"/>
          <p:nvPr/>
        </p:nvSpPr>
        <p:spPr>
          <a:xfrm>
            <a:off x="2951635" y="49775"/>
            <a:ext cx="85368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Tight Binding Hamiltonian Visualized</a:t>
            </a:r>
          </a:p>
          <a:p>
            <a:pPr algn="ctr"/>
            <a:r>
              <a:rPr lang="en-US" sz="4400" dirty="0"/>
              <a:t>(For 8 ‘Atoms’)</a:t>
            </a:r>
          </a:p>
        </p:txBody>
      </p:sp>
    </p:spTree>
    <p:extLst>
      <p:ext uri="{BB962C8B-B14F-4D97-AF65-F5344CB8AC3E}">
        <p14:creationId xmlns:p14="http://schemas.microsoft.com/office/powerpoint/2010/main" val="349544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E0F-EA03-CF47-8266-952B25E7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Outlook: Analysis and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F576A-09AD-F243-A4C8-672BB732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8"/>
            <a:ext cx="4571124" cy="3029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6116E-3865-F741-9EB1-F112D714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4266"/>
            <a:ext cx="5087482" cy="24930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00E8BD-33A9-DD49-9FA7-DF1D3F6A275A}"/>
              </a:ext>
            </a:extLst>
          </p:cNvPr>
          <p:cNvSpPr/>
          <p:nvPr/>
        </p:nvSpPr>
        <p:spPr>
          <a:xfrm>
            <a:off x="840828" y="4715349"/>
            <a:ext cx="5255172" cy="286232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dirty="0"/>
              <a:t>Big database for various: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Atomic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Orbitals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Symmetry and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Bonding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CDW deformations / strains / pressure on crystals / relaxations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Phases (magnetic, topological,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Substrates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2A582-CCBB-6942-AD57-0775688F6D65}"/>
              </a:ext>
            </a:extLst>
          </p:cNvPr>
          <p:cNvSpPr/>
          <p:nvPr/>
        </p:nvSpPr>
        <p:spPr>
          <a:xfrm>
            <a:off x="7777656" y="49839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Learning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Coupling 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Intralayer</a:t>
            </a:r>
            <a:r>
              <a:rPr lang="en-US" dirty="0"/>
              <a:t> corrections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DB540D-8610-4F43-942D-37E1BFBB7522}"/>
              </a:ext>
            </a:extLst>
          </p:cNvPr>
          <p:cNvSpPr/>
          <p:nvPr/>
        </p:nvSpPr>
        <p:spPr>
          <a:xfrm>
            <a:off x="609600" y="4715349"/>
            <a:ext cx="5486400" cy="203229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364B94-0B79-C641-BB9E-A9C430103118}"/>
              </a:ext>
            </a:extLst>
          </p:cNvPr>
          <p:cNvSpPr/>
          <p:nvPr/>
        </p:nvSpPr>
        <p:spPr>
          <a:xfrm>
            <a:off x="7330966" y="4855778"/>
            <a:ext cx="3216166" cy="118241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04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9E14-BB7D-C44F-8090-640A54F4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B8BFE-38F3-F348-ABB6-B468FF44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" y="1655159"/>
            <a:ext cx="12067581" cy="46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7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F63B-5F91-B440-AA46-4DA86AEE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D465-A320-2B48-83F3-DAD3F26F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PROBLEM: Modeling TMDC’s from a big-compute and big-data perspective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Big Compute: Material ➤ Density Functional Theory ➤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</a:rPr>
              <a:t>Wannier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Function Generation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Big Data: Orbital indices ➤ Database ➤ coupling ➤ TBH</a:t>
            </a:r>
          </a:p>
        </p:txBody>
      </p:sp>
    </p:spTree>
    <p:extLst>
      <p:ext uri="{BB962C8B-B14F-4D97-AF65-F5344CB8AC3E}">
        <p14:creationId xmlns:p14="http://schemas.microsoft.com/office/powerpoint/2010/main" val="375610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4DEDD7-A6BD-A84E-A395-518DF5AE78BD}"/>
              </a:ext>
            </a:extLst>
          </p:cNvPr>
          <p:cNvSpPr/>
          <p:nvPr/>
        </p:nvSpPr>
        <p:spPr>
          <a:xfrm>
            <a:off x="2286000" y="252248"/>
            <a:ext cx="87498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Challenges for Numerical Simulations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181F0B-B48D-DA42-A642-5A7595FE30B5}"/>
              </a:ext>
            </a:extLst>
          </p:cNvPr>
          <p:cNvSpPr/>
          <p:nvPr/>
        </p:nvSpPr>
        <p:spPr>
          <a:xfrm>
            <a:off x="1220461" y="1147521"/>
            <a:ext cx="10514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Goal: vdW heterostructure design / performance optimization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F1B5E-8C6C-3E48-89A7-B8400315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83" y="1938943"/>
            <a:ext cx="7301587" cy="5097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40F5E-C4BE-E84B-AB3C-AA0C00AD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2079790"/>
            <a:ext cx="3289300" cy="411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EDDD4-805F-2B4D-9B3E-5F98955A592C}"/>
              </a:ext>
            </a:extLst>
          </p:cNvPr>
          <p:cNvSpPr/>
          <p:nvPr/>
        </p:nvSpPr>
        <p:spPr>
          <a:xfrm>
            <a:off x="6565080" y="1919683"/>
            <a:ext cx="5888421" cy="5750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37BB4D-2157-DC4E-8753-79CC73F7DEC2}"/>
              </a:ext>
            </a:extLst>
          </p:cNvPr>
          <p:cNvSpPr/>
          <p:nvPr/>
        </p:nvSpPr>
        <p:spPr>
          <a:xfrm>
            <a:off x="3930650" y="4137190"/>
            <a:ext cx="5888421" cy="5750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E4B1E-ACF6-BC4F-990C-4342CFE9E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337" y="4137190"/>
            <a:ext cx="2295743" cy="2325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CAE4B-695F-4E49-8A66-972A4F04F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186" y="1987826"/>
            <a:ext cx="4527717" cy="45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F31B-C74B-7547-A20C-0F262EE1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Orbital-Orbital Interactions: </a:t>
            </a:r>
            <a:r>
              <a:rPr lang="en-US" dirty="0" err="1"/>
              <a:t>Wannier</a:t>
            </a:r>
            <a:r>
              <a:rPr lang="en-US" dirty="0"/>
              <a:t>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6821E-869A-7444-9296-8EC85B0D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12462"/>
            <a:ext cx="5931891" cy="2817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FA2245-753A-EE4F-8AE3-4659D28C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149" y="2732634"/>
            <a:ext cx="6426200" cy="3784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8B3EA6-F30F-754D-BF13-8655A2FCFED3}"/>
              </a:ext>
            </a:extLst>
          </p:cNvPr>
          <p:cNvSpPr/>
          <p:nvPr/>
        </p:nvSpPr>
        <p:spPr>
          <a:xfrm>
            <a:off x="7394025" y="2732635"/>
            <a:ext cx="2667478" cy="1194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6CF65-CD5A-2140-8686-8740839F0CDF}"/>
              </a:ext>
            </a:extLst>
          </p:cNvPr>
          <p:cNvSpPr txBox="1"/>
          <p:nvPr/>
        </p:nvSpPr>
        <p:spPr>
          <a:xfrm>
            <a:off x="6869255" y="1760342"/>
            <a:ext cx="51802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Obtain orbitals for each atom,</a:t>
            </a:r>
          </a:p>
          <a:p>
            <a:r>
              <a:rPr lang="en-US" sz="3200" dirty="0"/>
              <a:t>coupling between individual </a:t>
            </a:r>
          </a:p>
          <a:p>
            <a:r>
              <a:rPr lang="en-US" sz="3200" dirty="0"/>
              <a:t>orbitals on each layer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4EBFAF-5BE7-3245-99C0-6C962CF06508}"/>
              </a:ext>
            </a:extLst>
          </p:cNvPr>
          <p:cNvSpPr/>
          <p:nvPr/>
        </p:nvSpPr>
        <p:spPr>
          <a:xfrm>
            <a:off x="4461641" y="5659821"/>
            <a:ext cx="551793" cy="548378"/>
          </a:xfrm>
          <a:prstGeom prst="ellipse">
            <a:avLst/>
          </a:prstGeom>
          <a:solidFill>
            <a:srgbClr val="24CED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952BCA-ABFF-E64F-95A0-3E23999CB80F}"/>
              </a:ext>
            </a:extLst>
          </p:cNvPr>
          <p:cNvSpPr/>
          <p:nvPr/>
        </p:nvSpPr>
        <p:spPr>
          <a:xfrm>
            <a:off x="5877684" y="4430110"/>
            <a:ext cx="551793" cy="5483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634BC-9C37-414B-9F1A-BCCC931C0113}"/>
              </a:ext>
            </a:extLst>
          </p:cNvPr>
          <p:cNvSpPr txBox="1"/>
          <p:nvPr/>
        </p:nvSpPr>
        <p:spPr>
          <a:xfrm>
            <a:off x="3055489" y="4527396"/>
            <a:ext cx="267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 </a:t>
            </a:r>
            <a:r>
              <a:rPr lang="en-US" dirty="0" err="1"/>
              <a:t>Chalcogen</a:t>
            </a:r>
            <a:r>
              <a:rPr lang="en-US" dirty="0"/>
              <a:t> (Sulfur): 3X 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5DF0E-2856-FD43-B66D-F4F567CB2827}"/>
              </a:ext>
            </a:extLst>
          </p:cNvPr>
          <p:cNvSpPr txBox="1"/>
          <p:nvPr/>
        </p:nvSpPr>
        <p:spPr>
          <a:xfrm>
            <a:off x="432335" y="5749344"/>
            <a:ext cx="39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2xTransition Metal (Molybdenum): 5X 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282C2C-DCB2-8E4C-A61E-4FA8770AB7D3}"/>
              </a:ext>
            </a:extLst>
          </p:cNvPr>
          <p:cNvSpPr/>
          <p:nvPr/>
        </p:nvSpPr>
        <p:spPr>
          <a:xfrm>
            <a:off x="1876097" y="1417638"/>
            <a:ext cx="1008993" cy="31280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A6F36-E4B2-E94C-9446-C3C2CF33BCF2}"/>
              </a:ext>
            </a:extLst>
          </p:cNvPr>
          <p:cNvSpPr txBox="1"/>
          <p:nvPr/>
        </p:nvSpPr>
        <p:spPr>
          <a:xfrm>
            <a:off x="1876097" y="4685875"/>
            <a:ext cx="107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Cell</a:t>
            </a:r>
          </a:p>
          <a:p>
            <a:r>
              <a:rPr lang="en-US" dirty="0"/>
              <a:t>(6 atoms)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5CAB2-E298-C547-BB24-A358A306D0D7}"/>
              </a:ext>
            </a:extLst>
          </p:cNvPr>
          <p:cNvSpPr txBox="1"/>
          <p:nvPr/>
        </p:nvSpPr>
        <p:spPr>
          <a:xfrm>
            <a:off x="1265375" y="6222037"/>
            <a:ext cx="262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=22 Orbitals (11 per layer)</a:t>
            </a:r>
          </a:p>
        </p:txBody>
      </p:sp>
    </p:spTree>
    <p:extLst>
      <p:ext uri="{BB962C8B-B14F-4D97-AF65-F5344CB8AC3E}">
        <p14:creationId xmlns:p14="http://schemas.microsoft.com/office/powerpoint/2010/main" val="300335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F63B-5F91-B440-AA46-4DA86AEE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D465-A320-2B48-83F3-DAD3F26F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PROBLEM: Modeling TMDC’s from a big-compute and big-data perspective</a:t>
            </a:r>
          </a:p>
          <a:p>
            <a:r>
              <a:rPr lang="en-US" sz="4000" dirty="0"/>
              <a:t>Big Compute: Material ➤ Density Functional Theory ➤ </a:t>
            </a:r>
            <a:r>
              <a:rPr lang="en-US" sz="4000" dirty="0" err="1"/>
              <a:t>Wannier</a:t>
            </a:r>
            <a:r>
              <a:rPr lang="en-US" sz="4000" dirty="0"/>
              <a:t> Function Generation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Big Data: Orbital indices ➤ Database ➤ coupling ➤ TBH</a:t>
            </a:r>
          </a:p>
        </p:txBody>
      </p:sp>
    </p:spTree>
    <p:extLst>
      <p:ext uri="{BB962C8B-B14F-4D97-AF65-F5344CB8AC3E}">
        <p14:creationId xmlns:p14="http://schemas.microsoft.com/office/powerpoint/2010/main" val="235702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VASP_benchmark.pdf" descr="VASP_benchmark.pd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43534" y="2665692"/>
            <a:ext cx="8082460" cy="3594289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Material Simulation: Density Functional Theory (DFT) + Wannier Transformation"/>
          <p:cNvSpPr txBox="1">
            <a:spLocks noGrp="1"/>
          </p:cNvSpPr>
          <p:nvPr>
            <p:ph type="title"/>
          </p:nvPr>
        </p:nvSpPr>
        <p:spPr>
          <a:xfrm>
            <a:off x="118346" y="93884"/>
            <a:ext cx="7804548" cy="1518048"/>
          </a:xfrm>
          <a:prstGeom prst="rect">
            <a:avLst/>
          </a:prstGeom>
        </p:spPr>
        <p:txBody>
          <a:bodyPr>
            <a:noAutofit/>
          </a:bodyPr>
          <a:lstStyle>
            <a:lvl1pPr defTabSz="492918">
              <a:defRPr sz="6720"/>
            </a:lvl1pPr>
          </a:lstStyle>
          <a:p>
            <a:r>
              <a:rPr sz="3200" dirty="0"/>
              <a:t>Material Simulation: Density Functional Theory (DFT) + </a:t>
            </a:r>
            <a:r>
              <a:rPr sz="3200" dirty="0" err="1"/>
              <a:t>Wannier</a:t>
            </a:r>
            <a:r>
              <a:rPr sz="3200" dirty="0"/>
              <a:t> Transformation</a:t>
            </a:r>
          </a:p>
        </p:txBody>
      </p:sp>
      <p:pic>
        <p:nvPicPr>
          <p:cNvPr id="13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4766" y="264985"/>
            <a:ext cx="3175001" cy="173355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VASP: Vienna Ab initio Simulation Package"/>
          <p:cNvSpPr txBox="1"/>
          <p:nvPr/>
        </p:nvSpPr>
        <p:spPr>
          <a:xfrm>
            <a:off x="8169314" y="2172936"/>
            <a:ext cx="4005906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0"/>
            </a:lvl1pPr>
          </a:lstStyle>
          <a:p>
            <a:pPr algn="ctr" defTabSz="410766" hangingPunct="0"/>
            <a:r>
              <a:rPr kumimoji="0" sz="16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VASP: Vienna Ab initio Simulation Package</a:t>
            </a:r>
          </a:p>
        </p:txBody>
      </p:sp>
      <p:sp>
        <p:nvSpPr>
          <p:cNvPr id="135" name="Self-Consistent Calculation"/>
          <p:cNvSpPr/>
          <p:nvPr/>
        </p:nvSpPr>
        <p:spPr>
          <a:xfrm>
            <a:off x="353360" y="2318865"/>
            <a:ext cx="3623935" cy="1339836"/>
          </a:xfrm>
          <a:prstGeom prst="roundRect">
            <a:avLst>
              <a:gd name="adj" fmla="val 4022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53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66" hangingPunct="0"/>
            <a:r>
              <a:rPr kumimoji="0" sz="2650" ker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Self-Consistent Calculation</a:t>
            </a:r>
          </a:p>
        </p:txBody>
      </p:sp>
      <p:sp>
        <p:nvSpPr>
          <p:cNvPr id="136" name="non Self-Consistent Run for Wannier"/>
          <p:cNvSpPr/>
          <p:nvPr/>
        </p:nvSpPr>
        <p:spPr>
          <a:xfrm>
            <a:off x="353360" y="4716569"/>
            <a:ext cx="3623935" cy="1339836"/>
          </a:xfrm>
          <a:prstGeom prst="roundRect">
            <a:avLst>
              <a:gd name="adj" fmla="val 4022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53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66" hangingPunct="0"/>
            <a:r>
              <a:rPr kumimoji="0" sz="2650" ker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</a:rPr>
              <a:t>non Self-Consistent Run for Wannier</a:t>
            </a:r>
          </a:p>
        </p:txBody>
      </p:sp>
      <p:sp>
        <p:nvSpPr>
          <p:cNvPr id="137" name="Arrow"/>
          <p:cNvSpPr/>
          <p:nvPr/>
        </p:nvSpPr>
        <p:spPr>
          <a:xfrm rot="5400000">
            <a:off x="1760280" y="3870135"/>
            <a:ext cx="810095" cy="635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8" name="VASP"/>
          <p:cNvSpPr txBox="1"/>
          <p:nvPr/>
        </p:nvSpPr>
        <p:spPr>
          <a:xfrm>
            <a:off x="3225485" y="3670037"/>
            <a:ext cx="612348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66" hangingPunct="0"/>
            <a:r>
              <a:rPr kumimoji="0" sz="16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VASP</a:t>
            </a:r>
          </a:p>
        </p:txBody>
      </p:sp>
      <p:sp>
        <p:nvSpPr>
          <p:cNvPr id="139" name="VASP then Wannier90"/>
          <p:cNvSpPr txBox="1"/>
          <p:nvPr/>
        </p:nvSpPr>
        <p:spPr>
          <a:xfrm>
            <a:off x="1763915" y="6043918"/>
            <a:ext cx="2192909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66" hangingPunct="0"/>
            <a:r>
              <a:rPr kumimoji="0" sz="16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VASP then Wannier90</a:t>
            </a:r>
          </a:p>
        </p:txBody>
      </p:sp>
    </p:spTree>
    <p:extLst>
      <p:ext uri="{BB962C8B-B14F-4D97-AF65-F5344CB8AC3E}">
        <p14:creationId xmlns:p14="http://schemas.microsoft.com/office/powerpoint/2010/main" val="57571611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imulation Data Post-Processing"/>
          <p:cNvSpPr txBox="1">
            <a:spLocks noGrp="1"/>
          </p:cNvSpPr>
          <p:nvPr>
            <p:ph type="title"/>
          </p:nvPr>
        </p:nvSpPr>
        <p:spPr>
          <a:xfrm>
            <a:off x="323919" y="149312"/>
            <a:ext cx="6793198" cy="1034876"/>
          </a:xfrm>
          <a:prstGeom prst="rect">
            <a:avLst/>
          </a:prstGeom>
        </p:spPr>
        <p:txBody>
          <a:bodyPr>
            <a:noAutofit/>
          </a:bodyPr>
          <a:lstStyle>
            <a:lvl1pPr defTabSz="501134">
              <a:defRPr sz="6832"/>
            </a:lvl1pPr>
          </a:lstStyle>
          <a:p>
            <a:r>
              <a:rPr sz="3200" dirty="0"/>
              <a:t>Simulation Data Post-Processing</a:t>
            </a:r>
          </a:p>
        </p:txBody>
      </p:sp>
      <p:sp>
        <p:nvSpPr>
          <p:cNvPr id="142" name="Rounded Rectangle"/>
          <p:cNvSpPr/>
          <p:nvPr/>
        </p:nvSpPr>
        <p:spPr>
          <a:xfrm>
            <a:off x="8483546" y="1301054"/>
            <a:ext cx="3026922" cy="1939425"/>
          </a:xfrm>
          <a:prstGeom prst="roundRect">
            <a:avLst>
              <a:gd name="adj" fmla="val 14107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3" name="POSCAR…"/>
          <p:cNvSpPr txBox="1"/>
          <p:nvPr/>
        </p:nvSpPr>
        <p:spPr>
          <a:xfrm>
            <a:off x="8687376" y="1460818"/>
            <a:ext cx="2753960" cy="164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defTabSz="410766" hangingPunct="0">
              <a:defRPr sz="4100" b="0"/>
            </a:pPr>
            <a:r>
              <a:rPr kumimoji="0" sz="20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POSCAR</a:t>
            </a:r>
          </a:p>
          <a:p>
            <a:pPr defTabSz="410766" hangingPunct="0">
              <a:defRPr sz="4100" b="0"/>
            </a:pPr>
            <a:r>
              <a:rPr kumimoji="0" sz="20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wannier90.win</a:t>
            </a:r>
            <a:endParaRPr kumimoji="0" sz="205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  <a:hlinkClick r:id="rId2"/>
            </a:endParaRPr>
          </a:p>
          <a:p>
            <a:pPr defTabSz="410766" hangingPunct="0">
              <a:defRPr sz="4100" b="0"/>
            </a:pPr>
            <a:r>
              <a:rPr kumimoji="0" sz="20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wannier90.r2mn</a:t>
            </a:r>
          </a:p>
          <a:p>
            <a:pPr defTabSz="410766" hangingPunct="0">
              <a:defRPr sz="4100" b="0"/>
            </a:pPr>
            <a:r>
              <a:rPr kumimoji="0" sz="20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wannier90_centres.xyz</a:t>
            </a:r>
            <a:endParaRPr kumimoji="0" sz="205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  <a:p>
            <a:pPr defTabSz="410766" hangingPunct="0">
              <a:defRPr sz="4100" b="0"/>
            </a:pPr>
            <a:r>
              <a:rPr kumimoji="0" sz="20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wannier90_hr.dat</a:t>
            </a:r>
          </a:p>
        </p:txBody>
      </p:sp>
      <p:sp>
        <p:nvSpPr>
          <p:cNvPr id="144" name="Information from DFT/VASP and Wannier90"/>
          <p:cNvSpPr txBox="1"/>
          <p:nvPr/>
        </p:nvSpPr>
        <p:spPr>
          <a:xfrm>
            <a:off x="8453534" y="473331"/>
            <a:ext cx="3706778" cy="73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algn="l">
              <a:defRPr sz="4300" b="0"/>
            </a:lvl1pPr>
          </a:lstStyle>
          <a:p>
            <a:pPr defTabSz="410766" hangingPunct="0"/>
            <a:r>
              <a:rPr kumimoji="0" sz="215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from DFT/VASP and Wannier90</a:t>
            </a:r>
          </a:p>
        </p:txBody>
      </p:sp>
      <p:sp>
        <p:nvSpPr>
          <p:cNvPr id="145" name="Goal: post-process and clean up the data, and apply appropriate transformation to the raw data to turn them into physically transparent quantities."/>
          <p:cNvSpPr txBox="1"/>
          <p:nvPr/>
        </p:nvSpPr>
        <p:spPr>
          <a:xfrm>
            <a:off x="770688" y="1396381"/>
            <a:ext cx="6907828" cy="1064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algn="l">
              <a:defRPr sz="4300" b="0"/>
            </a:lvl1pPr>
          </a:lstStyle>
          <a:p>
            <a:pPr defTabSz="410766" hangingPunct="0"/>
            <a:r>
              <a:rPr kumimoji="0" sz="21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Goal: post-process and clean up the data, and apply appropriate transformation to the raw data to turn them into physically transparent quantities.</a:t>
            </a:r>
          </a:p>
        </p:txBody>
      </p:sp>
      <p:sp>
        <p:nvSpPr>
          <p:cNvPr id="146" name="# header…"/>
          <p:cNvSpPr txBox="1"/>
          <p:nvPr/>
        </p:nvSpPr>
        <p:spPr>
          <a:xfrm>
            <a:off x="471797" y="3356710"/>
            <a:ext cx="9151682" cy="293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defTabSz="410766" hangingPunct="0">
              <a:defRPr sz="3100" b="0"/>
            </a:pPr>
            <a:r>
              <a:rPr kumimoji="0" sz="15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header</a:t>
            </a:r>
          </a:p>
          <a:p>
            <a:pPr defTabSz="410766" hangingPunct="0">
              <a:defRPr sz="3100"/>
            </a:pPr>
            <a:r>
              <a:rPr kumimoji="0" sz="155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atom_from_type,atom_from_orbital,atom_from_index,atom_to_type,atom_to_orbital,atom_to_index,hop_vec_x,hop_vec_y,hop_vec_z,ham_real,ham_imag,a1_x,a1_y,a2_x,a2_y,layer_h</a:t>
            </a:r>
          </a:p>
          <a:p>
            <a:pPr defTabSz="410766" hangingPunct="0">
              <a:defRPr sz="3100" b="0"/>
            </a:pPr>
            <a:endParaRPr kumimoji="0" sz="155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0766" hangingPunct="0">
              <a:defRPr sz="3100" b="0"/>
            </a:pPr>
            <a:r>
              <a:rPr kumimoji="0" sz="15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Ta,dz2,1,Ta,dz2,1,14.350000000000001,-28.169,0.0,-1.2e-05,0.0,2.87,-1.657,2.87,1.657,5.988</a:t>
            </a:r>
          </a:p>
          <a:p>
            <a:pPr defTabSz="410766" hangingPunct="0">
              <a:defRPr sz="3100" b="0"/>
            </a:pPr>
            <a:r>
              <a:rPr kumimoji="0" sz="15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Ta,dz2,1,Ta,dxz,2,14.350000000000001,-28.169,0.0,1.5e-05,-0.0,2.87,-1.657,2.87,1.657,5.988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155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Ta,dz2,1,Ta,dyz,3,14.350000000000001,-28.169,0.0,-0.0,-0.0,2.87,-1.657,2.87,1.657,5.988</a:t>
            </a:r>
          </a:p>
          <a:p>
            <a:pPr defTabSz="410766" hangingPunct="0">
              <a:defRPr sz="3100" b="0">
                <a:solidFill>
                  <a:srgbClr val="5E5E5E"/>
                </a:solidFill>
              </a:defRPr>
            </a:pPr>
            <a:r>
              <a:rPr kumimoji="0" sz="1550" kern="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Ta,dz2,1,Ta,dx2y2,4,14.350000000000001,-28.169,0.0,6.5e-06,0.0,2.87,-1.657,2.87,1.657,5.988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55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Ta,dz2,1,Ta,dxy,5,14.350000000000001,-28.169,0.0,0.0,0.0,2.87,-1.657,2.87,1.657,5.988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55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Ta,dz2,1,Ta,dz2,6,14.350000000000001,-28.169,5.988,3.5e-06,0.0,2.87,-1.657,2.87,1.657,5.988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55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Ta,dz2,1,Ta,dxz,7,14.350000000000001,-28.169,5.988,-1.45e-05,-0.0,2.87,-1.657,2.87,1.657,5.988</a:t>
            </a:r>
          </a:p>
          <a:p>
            <a:pPr defTabSz="410766" hangingPunct="0">
              <a:defRPr sz="3100" b="0">
                <a:solidFill>
                  <a:srgbClr val="929292"/>
                </a:solidFill>
              </a:defRPr>
            </a:pPr>
            <a:r>
              <a:rPr kumimoji="0" sz="1550" kern="0" dirty="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Ta,dz2,1,Ta,dyz,8,14.350000000000001,-28.169,5.988,0.0,-0.0,2.87,-1.657,2.87,1.657,5.988</a:t>
            </a:r>
          </a:p>
        </p:txBody>
      </p:sp>
      <p:pic>
        <p:nvPicPr>
          <p:cNvPr id="147" name="wannier_pz.jpg" descr="wannier_pz.jp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4284" y="3526153"/>
            <a:ext cx="1133269" cy="98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wannier_pz.jpg" descr="wannier_pz.jp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1527" y="5509049"/>
            <a:ext cx="1133269" cy="9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Line"/>
          <p:cNvSpPr/>
          <p:nvPr/>
        </p:nvSpPr>
        <p:spPr>
          <a:xfrm flipV="1">
            <a:off x="10442178" y="4534691"/>
            <a:ext cx="572270" cy="899495"/>
          </a:xfrm>
          <a:prstGeom prst="line">
            <a:avLst/>
          </a:prstGeom>
          <a:ln w="1016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 algn="ctr" defTabSz="410766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7060768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imulation Data Post-Processing:…"/>
          <p:cNvSpPr txBox="1">
            <a:spLocks noGrp="1"/>
          </p:cNvSpPr>
          <p:nvPr>
            <p:ph type="title"/>
          </p:nvPr>
        </p:nvSpPr>
        <p:spPr>
          <a:xfrm>
            <a:off x="373294" y="393102"/>
            <a:ext cx="7466126" cy="132059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l" defTabSz="271105">
              <a:defRPr sz="7392"/>
            </a:pPr>
            <a:r>
              <a:rPr sz="3200" dirty="0"/>
              <a:t>Simulation Data Post-Processing:</a:t>
            </a:r>
          </a:p>
          <a:p>
            <a:pPr algn="l" defTabSz="271105">
              <a:defRPr sz="7392"/>
            </a:pPr>
            <a:r>
              <a:rPr sz="3200" dirty="0"/>
              <a:t>Parallelization</a:t>
            </a:r>
          </a:p>
        </p:txBody>
      </p:sp>
      <p:sp>
        <p:nvSpPr>
          <p:cNvPr id="152" name="Multiprocessing tool from python"/>
          <p:cNvSpPr txBox="1"/>
          <p:nvPr/>
        </p:nvSpPr>
        <p:spPr>
          <a:xfrm>
            <a:off x="437445" y="6272204"/>
            <a:ext cx="4628236" cy="402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algn="l">
              <a:defRPr sz="4300" b="0"/>
            </a:lvl1pPr>
          </a:lstStyle>
          <a:p>
            <a:pPr defTabSz="410766" hangingPunct="0"/>
            <a:r>
              <a:rPr kumimoji="0" sz="215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Multiprocessing tool from python</a:t>
            </a:r>
          </a:p>
        </p:txBody>
      </p:sp>
      <p:pic>
        <p:nvPicPr>
          <p:cNvPr id="153" name="wrapper_benchmark_SSD.pdf" descr="wrapper_benchmark_SS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888" y="1482295"/>
            <a:ext cx="11148225" cy="4573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58933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F63B-5F91-B440-AA46-4DA86AEE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D465-A320-2B48-83F3-DAD3F26F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PROBLEM: Modeling TMDC’s from a big-compute and big-data perspective</a:t>
            </a: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Big Compute: Material ➤ Density Functional Theory ➤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</a:rPr>
              <a:t>Wannier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Function Generation</a:t>
            </a:r>
          </a:p>
          <a:p>
            <a:r>
              <a:rPr lang="en-US" sz="4000" dirty="0"/>
              <a:t>Big Data: Orbital indices ➤ Database ➤ coupling ➤ TBH</a:t>
            </a:r>
          </a:p>
        </p:txBody>
      </p:sp>
    </p:spTree>
    <p:extLst>
      <p:ext uri="{BB962C8B-B14F-4D97-AF65-F5344CB8AC3E}">
        <p14:creationId xmlns:p14="http://schemas.microsoft.com/office/powerpoint/2010/main" val="9048858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1569</Words>
  <Application>Microsoft Macintosh PowerPoint</Application>
  <PresentationFormat>Widescreen</PresentationFormat>
  <Paragraphs>185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ＭＳ Ｐゴシック</vt:lpstr>
      <vt:lpstr>Arial</vt:lpstr>
      <vt:lpstr>Calibri</vt:lpstr>
      <vt:lpstr>Helvetica Light</vt:lpstr>
      <vt:lpstr>Helvetica Neue</vt:lpstr>
      <vt:lpstr>Helvetica Neue Light</vt:lpstr>
      <vt:lpstr>Helvetica Neue Medium</vt:lpstr>
      <vt:lpstr>Wingdings</vt:lpstr>
      <vt:lpstr>ホワイト</vt:lpstr>
      <vt:lpstr>White</vt:lpstr>
      <vt:lpstr>A Transition Metal Dichalcogenide Interlayer Coupling Database</vt:lpstr>
      <vt:lpstr>Overview</vt:lpstr>
      <vt:lpstr>PowerPoint Presentation</vt:lpstr>
      <vt:lpstr>Orbital-Orbital Interactions: Wannier Functions</vt:lpstr>
      <vt:lpstr>Overview</vt:lpstr>
      <vt:lpstr>Material Simulation: Density Functional Theory (DFT) + Wannier Transformation</vt:lpstr>
      <vt:lpstr>Simulation Data Post-Processing</vt:lpstr>
      <vt:lpstr>Simulation Data Post-Processing: Parallelization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Outlook: Analysis and Learning</vt:lpstr>
      <vt:lpstr>Questions?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Muramoto Eri</dc:creator>
  <cp:lastModifiedBy>Muramoto, Eri</cp:lastModifiedBy>
  <cp:revision>96</cp:revision>
  <cp:lastPrinted>2018-05-10T01:54:11Z</cp:lastPrinted>
  <dcterms:created xsi:type="dcterms:W3CDTF">2018-04-01T22:52:30Z</dcterms:created>
  <dcterms:modified xsi:type="dcterms:W3CDTF">2018-05-10T12:53:59Z</dcterms:modified>
</cp:coreProperties>
</file>